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4" r:id="rId2"/>
    <p:sldId id="315" r:id="rId3"/>
    <p:sldId id="316" r:id="rId4"/>
    <p:sldId id="317" r:id="rId5"/>
    <p:sldId id="256" r:id="rId6"/>
    <p:sldId id="273" r:id="rId7"/>
    <p:sldId id="257" r:id="rId8"/>
    <p:sldId id="274" r:id="rId9"/>
    <p:sldId id="259" r:id="rId10"/>
    <p:sldId id="306" r:id="rId11"/>
    <p:sldId id="307" r:id="rId12"/>
    <p:sldId id="308" r:id="rId13"/>
    <p:sldId id="310" r:id="rId14"/>
    <p:sldId id="275" r:id="rId15"/>
    <p:sldId id="311" r:id="rId16"/>
    <p:sldId id="276" r:id="rId17"/>
    <p:sldId id="277" r:id="rId18"/>
    <p:sldId id="309" r:id="rId19"/>
    <p:sldId id="278" r:id="rId20"/>
    <p:sldId id="279" r:id="rId21"/>
    <p:sldId id="280" r:id="rId22"/>
    <p:sldId id="281" r:id="rId23"/>
    <p:sldId id="282" r:id="rId24"/>
    <p:sldId id="263" r:id="rId25"/>
    <p:sldId id="264" r:id="rId26"/>
    <p:sldId id="265" r:id="rId27"/>
    <p:sldId id="288" r:id="rId28"/>
    <p:sldId id="285" r:id="rId29"/>
    <p:sldId id="286" r:id="rId30"/>
    <p:sldId id="289" r:id="rId31"/>
    <p:sldId id="291" r:id="rId32"/>
    <p:sldId id="287" r:id="rId33"/>
    <p:sldId id="312" r:id="rId34"/>
    <p:sldId id="313" r:id="rId35"/>
    <p:sldId id="284" r:id="rId36"/>
    <p:sldId id="266" r:id="rId37"/>
    <p:sldId id="304" r:id="rId38"/>
    <p:sldId id="305" r:id="rId39"/>
    <p:sldId id="268" r:id="rId40"/>
    <p:sldId id="294" r:id="rId41"/>
    <p:sldId id="295" r:id="rId42"/>
    <p:sldId id="296" r:id="rId43"/>
    <p:sldId id="297" r:id="rId44"/>
    <p:sldId id="272" r:id="rId45"/>
    <p:sldId id="270" r:id="rId46"/>
    <p:sldId id="298" r:id="rId47"/>
    <p:sldId id="299" r:id="rId48"/>
    <p:sldId id="300" r:id="rId49"/>
    <p:sldId id="301" r:id="rId50"/>
    <p:sldId id="302" r:id="rId51"/>
    <p:sldId id="319" r:id="rId52"/>
    <p:sldId id="320" r:id="rId53"/>
    <p:sldId id="321" r:id="rId54"/>
    <p:sldId id="322" r:id="rId55"/>
    <p:sldId id="32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0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3C4EC-11A4-4C2E-B8F0-B23A6A7CD750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5597-66E8-4564-B71B-AB05DB0BD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3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There IS a way to try and make it efficient – via </a:t>
            </a:r>
            <a:r>
              <a:rPr lang="en-US" dirty="0" err="1" smtClean="0"/>
              <a:t>add_var</a:t>
            </a:r>
            <a:r>
              <a:rPr lang="en-US" dirty="0" smtClean="0"/>
              <a:t>() internally – if not</a:t>
            </a:r>
            <a:r>
              <a:rPr lang="en-US" baseline="0" dirty="0" smtClean="0"/>
              <a:t> exist, do attribute copy then… but it’s iffy since we need to define the variable first! So we need an attribute storage variable… ick.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65597-66E8-4564-B71B-AB05DB0BDB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65597-66E8-4564-B71B-AB05DB0BDB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65597-66E8-4564-B71B-AB05DB0BDB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0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65597-66E8-4564-B71B-AB05DB0BDB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7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9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5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1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2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52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5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4ABA-8E01-4D89-9CDC-1E633A1B8D43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107D3-0516-44EF-8A24-526E8E18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berthdev/nclayer/tree/testing/crazywi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NetCDF</a:t>
            </a:r>
            <a:r>
              <a:rPr lang="en-US" dirty="0" smtClean="0"/>
              <a:t> </a:t>
            </a:r>
            <a:r>
              <a:rPr lang="en-US" dirty="0" err="1" smtClean="0"/>
              <a:t>Diag</a:t>
            </a:r>
            <a:r>
              <a:rPr lang="en-US" dirty="0" smtClean="0"/>
              <a:t> (stat) 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Albert Huang</a:t>
            </a:r>
          </a:p>
          <a:p>
            <a:endParaRPr lang="en-US" dirty="0" smtClean="0"/>
          </a:p>
          <a:p>
            <a:r>
              <a:rPr lang="en-US" dirty="0" smtClean="0"/>
              <a:t>Will McCarty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NetCDF</a:t>
            </a:r>
            <a:r>
              <a:rPr lang="en-US" dirty="0"/>
              <a:t> </a:t>
            </a:r>
            <a:r>
              <a:rPr lang="en-US" dirty="0" smtClean="0"/>
              <a:t>primer:</a:t>
            </a:r>
          </a:p>
          <a:p>
            <a:pPr lvl="1"/>
            <a:r>
              <a:rPr lang="en-US" dirty="0" smtClean="0"/>
              <a:t>Attributes store metadata about the file (global attributes) and about the variables (variable attributes)</a:t>
            </a:r>
          </a:p>
          <a:p>
            <a:pPr lvl="2"/>
            <a:r>
              <a:rPr lang="en-US" dirty="0" smtClean="0"/>
              <a:t>They are flexible, can be added/deleted/changed after creation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827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19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NetCDF</a:t>
            </a:r>
            <a:r>
              <a:rPr lang="en-US" dirty="0"/>
              <a:t> </a:t>
            </a:r>
            <a:r>
              <a:rPr lang="en-US" dirty="0" smtClean="0"/>
              <a:t>primer:</a:t>
            </a:r>
          </a:p>
          <a:p>
            <a:pPr lvl="1"/>
            <a:r>
              <a:rPr lang="en-US" dirty="0" smtClean="0"/>
              <a:t>Data can have fixed and unlimited dimensions</a:t>
            </a:r>
          </a:p>
          <a:p>
            <a:pPr lvl="2"/>
            <a:r>
              <a:rPr lang="en-US" dirty="0" smtClean="0"/>
              <a:t>Fixed dimensions are finite – they are always defined as an integer</a:t>
            </a:r>
          </a:p>
          <a:p>
            <a:pPr lvl="3"/>
            <a:r>
              <a:rPr lang="en-US" dirty="0" smtClean="0"/>
              <a:t>e.g. 4, 5, 8 (in dimensions, 4x5, 6x7)</a:t>
            </a:r>
          </a:p>
          <a:p>
            <a:pPr lvl="2"/>
            <a:r>
              <a:rPr lang="en-US" dirty="0" smtClean="0"/>
              <a:t>Unlimited dimensions allow infinite data expansion</a:t>
            </a:r>
          </a:p>
          <a:p>
            <a:pPr lvl="3"/>
            <a:r>
              <a:rPr lang="en-US" dirty="0" smtClean="0"/>
              <a:t>You CAN count the amount of data you have, but you are not limited by any dimension – you can keep adding data!</a:t>
            </a:r>
          </a:p>
          <a:p>
            <a:pPr lvl="2"/>
            <a:r>
              <a:rPr lang="en-US" dirty="0" smtClean="0"/>
              <a:t>Variables can have many fixed dimensions, but only ONE unlimited dimension!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362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NetCDF</a:t>
            </a:r>
            <a:r>
              <a:rPr lang="en-US" dirty="0"/>
              <a:t> </a:t>
            </a:r>
            <a:r>
              <a:rPr lang="en-US" dirty="0" smtClean="0"/>
              <a:t>primer:</a:t>
            </a:r>
          </a:p>
          <a:p>
            <a:pPr lvl="1"/>
            <a:r>
              <a:rPr lang="en-US" dirty="0" smtClean="0"/>
              <a:t>Variables can store data</a:t>
            </a:r>
          </a:p>
          <a:p>
            <a:pPr lvl="2"/>
            <a:r>
              <a:rPr lang="en-US" dirty="0" smtClean="0"/>
              <a:t>Variables can be added and renamed.</a:t>
            </a:r>
          </a:p>
          <a:p>
            <a:pPr lvl="2"/>
            <a:r>
              <a:rPr lang="en-US" dirty="0" smtClean="0"/>
              <a:t>However, variables CAN’T be redefined or deleted.</a:t>
            </a:r>
          </a:p>
          <a:p>
            <a:pPr lvl="3"/>
            <a:r>
              <a:rPr lang="en-US" dirty="0" smtClean="0"/>
              <a:t>(You can’t change the dimensions of a variable, but you can still add more data!)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37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NetCDF</a:t>
            </a:r>
            <a:r>
              <a:rPr lang="en-US" dirty="0"/>
              <a:t> </a:t>
            </a:r>
            <a:r>
              <a:rPr lang="en-US" dirty="0" smtClean="0"/>
              <a:t>primer:</a:t>
            </a:r>
          </a:p>
          <a:p>
            <a:pPr lvl="1"/>
            <a:r>
              <a:rPr lang="en-US" dirty="0" err="1" smtClean="0"/>
              <a:t>NetCDF</a:t>
            </a:r>
            <a:r>
              <a:rPr lang="en-US" dirty="0" smtClean="0"/>
              <a:t>-isms:</a:t>
            </a:r>
          </a:p>
          <a:p>
            <a:pPr lvl="2"/>
            <a:r>
              <a:rPr lang="en-US" dirty="0" smtClean="0"/>
              <a:t>MUST keep track of special IDs for the file, variables, dimensions, etc…</a:t>
            </a:r>
          </a:p>
          <a:p>
            <a:pPr lvl="2"/>
            <a:r>
              <a:rPr lang="en-US" dirty="0" smtClean="0"/>
              <a:t>You MUST know your dimensions and variables beforehand before you can write any data.</a:t>
            </a:r>
          </a:p>
          <a:p>
            <a:pPr lvl="2"/>
            <a:r>
              <a:rPr lang="en-US" dirty="0" smtClean="0"/>
              <a:t>You CAN’T change anything after you are done defining said dimensions and variables!</a:t>
            </a:r>
          </a:p>
          <a:p>
            <a:pPr lvl="1"/>
            <a:r>
              <a:rPr lang="en-US" dirty="0" smtClean="0"/>
              <a:t>That said, </a:t>
            </a:r>
            <a:r>
              <a:rPr lang="en-US" dirty="0" err="1" smtClean="0"/>
              <a:t>nc_diag</a:t>
            </a:r>
            <a:r>
              <a:rPr lang="en-US" dirty="0" smtClean="0"/>
              <a:t>_* aims to mitigate all of that!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345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Coming up – our naming conventions, and what they mean!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984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Header – the metadata to describe the data file being written</a:t>
            </a:r>
          </a:p>
          <a:p>
            <a:pPr lvl="1"/>
            <a:r>
              <a:rPr lang="en-US" dirty="0" err="1" smtClean="0"/>
              <a:t>NetCDF</a:t>
            </a:r>
            <a:r>
              <a:rPr lang="en-US" dirty="0" smtClean="0"/>
              <a:t>-land: global attributes</a:t>
            </a:r>
          </a:p>
          <a:p>
            <a:pPr lvl="1"/>
            <a:r>
              <a:rPr lang="en-US" dirty="0" smtClean="0"/>
              <a:t>Example: INSTRUMENT = </a:t>
            </a:r>
            <a:r>
              <a:rPr lang="en-US" dirty="0" err="1" smtClean="0"/>
              <a:t>airs_aqua</a:t>
            </a:r>
            <a:endParaRPr lang="en-US" dirty="0" smtClean="0"/>
          </a:p>
          <a:p>
            <a:r>
              <a:rPr lang="en-US" dirty="0" err="1" smtClean="0"/>
              <a:t>Chaninfo</a:t>
            </a:r>
            <a:r>
              <a:rPr lang="en-US" dirty="0" smtClean="0"/>
              <a:t> – channel information variables</a:t>
            </a:r>
          </a:p>
          <a:p>
            <a:pPr lvl="1"/>
            <a:r>
              <a:rPr lang="en-US" dirty="0" smtClean="0"/>
              <a:t>Variables that describe each channel</a:t>
            </a:r>
          </a:p>
          <a:p>
            <a:pPr lvl="1"/>
            <a:r>
              <a:rPr lang="en-US" dirty="0" smtClean="0"/>
              <a:t>Dimensions: 1 x </a:t>
            </a:r>
            <a:r>
              <a:rPr lang="en-US" dirty="0" err="1" smtClean="0"/>
              <a:t>nchans</a:t>
            </a:r>
            <a:r>
              <a:rPr lang="en-US" dirty="0" smtClean="0"/>
              <a:t> (fixed)</a:t>
            </a:r>
          </a:p>
          <a:p>
            <a:pPr lvl="1"/>
            <a:r>
              <a:rPr lang="en-US" dirty="0" smtClean="0"/>
              <a:t>Example: what wavelength is the channel using?</a:t>
            </a:r>
          </a:p>
          <a:p>
            <a:r>
              <a:rPr lang="en-US" dirty="0" smtClean="0"/>
              <a:t>Metadata – observation by observation metadata variables</a:t>
            </a:r>
          </a:p>
          <a:p>
            <a:pPr lvl="1"/>
            <a:r>
              <a:rPr lang="en-US" dirty="0" smtClean="0"/>
              <a:t>Dimensions: 1 x nobs (unlimited)</a:t>
            </a:r>
          </a:p>
          <a:p>
            <a:pPr lvl="1"/>
            <a:r>
              <a:rPr lang="en-US" dirty="0" smtClean="0"/>
              <a:t>Example: what channel is the observation recorded with?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17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Data2d – 2D data variables for each observation</a:t>
            </a:r>
          </a:p>
          <a:p>
            <a:pPr lvl="1"/>
            <a:r>
              <a:rPr lang="en-US" dirty="0" smtClean="0"/>
              <a:t>Dimensions:</a:t>
            </a:r>
          </a:p>
          <a:p>
            <a:pPr lvl="2"/>
            <a:r>
              <a:rPr lang="en-US" dirty="0" err="1" smtClean="0"/>
              <a:t>VarX</a:t>
            </a:r>
            <a:r>
              <a:rPr lang="en-US" dirty="0" smtClean="0"/>
              <a:t> (fixed) x nobs (unlimited)</a:t>
            </a:r>
          </a:p>
          <a:p>
            <a:pPr lvl="2"/>
            <a:r>
              <a:rPr lang="en-US" dirty="0" err="1" smtClean="0"/>
              <a:t>VarX</a:t>
            </a:r>
            <a:r>
              <a:rPr lang="en-US" dirty="0" smtClean="0"/>
              <a:t> dimension is specified to the variable</a:t>
            </a:r>
          </a:p>
          <a:p>
            <a:pPr lvl="1"/>
            <a:r>
              <a:rPr lang="en-US" dirty="0" smtClean="0"/>
              <a:t>nobs is shared between metadata and data2d</a:t>
            </a:r>
          </a:p>
          <a:p>
            <a:pPr lvl="2"/>
            <a:r>
              <a:rPr lang="en-US" dirty="0" smtClean="0"/>
              <a:t>They are linked!</a:t>
            </a:r>
          </a:p>
          <a:p>
            <a:r>
              <a:rPr lang="en-US" dirty="0" err="1" smtClean="0"/>
              <a:t>Varattr</a:t>
            </a:r>
            <a:r>
              <a:rPr lang="en-US" dirty="0" smtClean="0"/>
              <a:t> – metadata about each variable</a:t>
            </a:r>
          </a:p>
          <a:p>
            <a:pPr lvl="1"/>
            <a:r>
              <a:rPr lang="en-US" dirty="0" err="1" smtClean="0"/>
              <a:t>NetCDF</a:t>
            </a:r>
            <a:r>
              <a:rPr lang="en-US" dirty="0" smtClean="0"/>
              <a:t>-land: …variable attributes!</a:t>
            </a:r>
          </a:p>
          <a:p>
            <a:pPr lvl="1"/>
            <a:r>
              <a:rPr lang="en-US" dirty="0" smtClean="0"/>
              <a:t>Example: variable “</a:t>
            </a:r>
            <a:r>
              <a:rPr lang="en-US" dirty="0" err="1" smtClean="0"/>
              <a:t>wind_speed</a:t>
            </a:r>
            <a:r>
              <a:rPr lang="en-US" dirty="0" smtClean="0"/>
              <a:t>” can have this </a:t>
            </a:r>
            <a:r>
              <a:rPr lang="en-US" dirty="0" err="1" smtClean="0"/>
              <a:t>varattr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UNIT = “meters per second”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16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Simple API: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2895600"/>
            <a:ext cx="7620000" cy="381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nc_diag_init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(“mydata.nc”)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nc_diag_header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("header", 123)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nc_diag_chaninfo_dim_set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nc_diag_chaninfo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chaninfo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123) 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("metadata”, 1.234)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("metadata”, 5.678)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nc_diag_data2d("data2d”, (/ 1.2, 2.3, 3.4 /))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nc_diag_data2d("data2d”, (/ 4.5, 6.7, 8.9 /))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nc_diag_varattr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(“metadata”, 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myunit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“m/s^2”)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nc_diag_write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222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“Advanced” API:</a:t>
            </a:r>
          </a:p>
          <a:p>
            <a:pPr lvl="1"/>
            <a:r>
              <a:rPr lang="en-US" dirty="0" smtClean="0"/>
              <a:t>Buffering data (write out data, reset memory counter)</a:t>
            </a:r>
          </a:p>
          <a:p>
            <a:pPr lvl="1"/>
            <a:r>
              <a:rPr lang="en-US" dirty="0" smtClean="0"/>
              <a:t>Definition locking for variable attributes</a:t>
            </a:r>
          </a:p>
          <a:p>
            <a:pPr lvl="1"/>
            <a:r>
              <a:rPr lang="en-US" dirty="0" smtClean="0"/>
              <a:t>File appending</a:t>
            </a:r>
          </a:p>
          <a:p>
            <a:pPr lvl="1"/>
            <a:r>
              <a:rPr lang="en-US" dirty="0" smtClean="0"/>
              <a:t>Various settings (string trimming, strictness, warnings/errors, etc.)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035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program: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3" t="21903" r="19265" b="40548"/>
          <a:stretch/>
        </p:blipFill>
        <p:spPr bwMode="auto">
          <a:xfrm>
            <a:off x="762000" y="2895600"/>
            <a:ext cx="6553200" cy="375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4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64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Too many if statements and shared fields</a:t>
            </a:r>
          </a:p>
          <a:p>
            <a:r>
              <a:rPr lang="en-US" dirty="0" smtClean="0"/>
              <a:t>Can’t easily add things (IMO, no offense to the extra block)</a:t>
            </a:r>
          </a:p>
          <a:p>
            <a:pPr lvl="1"/>
            <a:r>
              <a:rPr lang="en-US" dirty="0" smtClean="0"/>
              <a:t>I sure wish I could easily trigger something to write out the jacobians or easily dump diagnostics in development</a:t>
            </a:r>
          </a:p>
          <a:p>
            <a:r>
              <a:rPr lang="en-US" dirty="0" smtClean="0"/>
              <a:t>Albert spent time trying to read </a:t>
            </a:r>
            <a:r>
              <a:rPr lang="en-US" dirty="0" err="1" smtClean="0"/>
              <a:t>diags</a:t>
            </a:r>
            <a:r>
              <a:rPr lang="en-US" dirty="0" smtClean="0"/>
              <a:t> last summer and realized they were, at best, problematic</a:t>
            </a:r>
          </a:p>
          <a:p>
            <a:pPr lvl="1"/>
            <a:r>
              <a:rPr lang="en-US" dirty="0" smtClean="0"/>
              <a:t>I wrote a python reader and it was too slow to be worthwhile for large datasets (namely – hyperspectral IR)</a:t>
            </a:r>
          </a:p>
          <a:p>
            <a:r>
              <a:rPr lang="en-US" dirty="0" smtClean="0"/>
              <a:t>There is the thought of being able to distribute observation feedbacks/statistics to the community</a:t>
            </a:r>
          </a:p>
          <a:p>
            <a:pPr lvl="1"/>
            <a:r>
              <a:rPr lang="en-US" dirty="0" smtClean="0"/>
              <a:t>We could never distribute </a:t>
            </a:r>
            <a:r>
              <a:rPr lang="en-US" dirty="0" err="1" smtClean="0"/>
              <a:t>diags</a:t>
            </a:r>
            <a:r>
              <a:rPr lang="en-US" dirty="0" smtClean="0"/>
              <a:t> as anything official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program: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3" t="9939" r="11500" b="40916"/>
          <a:stretch/>
        </p:blipFill>
        <p:spPr bwMode="auto">
          <a:xfrm>
            <a:off x="381000" y="1143000"/>
            <a:ext cx="8410539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9" t="10406" r="11676" b="65209"/>
          <a:stretch/>
        </p:blipFill>
        <p:spPr bwMode="auto">
          <a:xfrm>
            <a:off x="533400" y="2667000"/>
            <a:ext cx="8252341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6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9" t="35160" r="11676" b="8517"/>
          <a:stretch/>
        </p:blipFill>
        <p:spPr bwMode="auto">
          <a:xfrm>
            <a:off x="776674" y="1143000"/>
            <a:ext cx="7529126" cy="545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5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0" t="32334" r="12117" b="47542"/>
          <a:stretch/>
        </p:blipFill>
        <p:spPr bwMode="auto">
          <a:xfrm>
            <a:off x="990600" y="2447366"/>
            <a:ext cx="7940753" cy="19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2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</a:t>
            </a:r>
            <a:endParaRPr lang="en-US" sz="3200" b="1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1381"/>
            <a:ext cx="7343531" cy="5966619"/>
          </a:xfrm>
        </p:spPr>
      </p:pic>
    </p:spTree>
    <p:extLst>
      <p:ext uri="{BB962C8B-B14F-4D97-AF65-F5344CB8AC3E}">
        <p14:creationId xmlns:p14="http://schemas.microsoft.com/office/powerpoint/2010/main" val="31658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3276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3623" y="2133600"/>
            <a:ext cx="4419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Tool to concatenate </a:t>
            </a:r>
            <a:r>
              <a:rPr lang="en-US" dirty="0"/>
              <a:t>many </a:t>
            </a:r>
            <a:r>
              <a:rPr lang="en-US" dirty="0" err="1"/>
              <a:t>NetCDF</a:t>
            </a:r>
            <a:r>
              <a:rPr lang="en-US" dirty="0"/>
              <a:t> files into one</a:t>
            </a:r>
            <a:r>
              <a:rPr lang="en-US" dirty="0" smtClean="0"/>
              <a:t>!</a:t>
            </a:r>
          </a:p>
          <a:p>
            <a:r>
              <a:rPr lang="en-US" dirty="0" smtClean="0"/>
              <a:t>Fortran-based tool</a:t>
            </a:r>
          </a:p>
          <a:p>
            <a:r>
              <a:rPr lang="en-US" b="1" dirty="0" smtClean="0"/>
              <a:t>Used only for </a:t>
            </a:r>
            <a:r>
              <a:rPr lang="en-US" b="1" dirty="0" err="1" smtClean="0"/>
              <a:t>nc_diag_write</a:t>
            </a:r>
            <a:r>
              <a:rPr lang="en-US" b="1" dirty="0" smtClean="0"/>
              <a:t> </a:t>
            </a:r>
            <a:r>
              <a:rPr lang="en-US" b="1" dirty="0" err="1" smtClean="0"/>
              <a:t>NetCDF</a:t>
            </a:r>
            <a:r>
              <a:rPr lang="en-US" b="1" dirty="0" smtClean="0"/>
              <a:t> output</a:t>
            </a:r>
          </a:p>
          <a:p>
            <a:r>
              <a:rPr lang="en-US" dirty="0" smtClean="0"/>
              <a:t>MPI-enabled for faster reading/writing</a:t>
            </a:r>
          </a:p>
          <a:p>
            <a:r>
              <a:rPr lang="en-US" dirty="0" smtClean="0"/>
              <a:t>Easy to use: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914400" y="6096000"/>
            <a:ext cx="7620000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nc_diag_cat.x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–o big_netcdf.nc small1.nc small2.nc …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794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15851 -0.133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6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10" grpId="1" animBg="1"/>
      <p:bldP spid="5" grpId="0" uiExpand="1" build="p"/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29000" y="59436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Header: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6" name="Parallelogram 5"/>
          <p:cNvSpPr/>
          <p:nvPr/>
        </p:nvSpPr>
        <p:spPr>
          <a:xfrm>
            <a:off x="1752600" y="4114800"/>
            <a:ext cx="1905000" cy="1600200"/>
          </a:xfrm>
          <a:prstGeom prst="parallelogram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header1,</a:t>
            </a:r>
          </a:p>
          <a:p>
            <a:pPr algn="ctr"/>
            <a:r>
              <a:rPr lang="en-US" dirty="0" smtClean="0"/>
              <a:t>header2,</a:t>
            </a:r>
          </a:p>
          <a:p>
            <a:pPr algn="ctr"/>
            <a:r>
              <a:rPr lang="en-US" dirty="0" smtClean="0"/>
              <a:t>header3,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1" name="Parallelogram 10"/>
          <p:cNvSpPr/>
          <p:nvPr/>
        </p:nvSpPr>
        <p:spPr>
          <a:xfrm>
            <a:off x="3581400" y="4114800"/>
            <a:ext cx="1905000" cy="1600200"/>
          </a:xfrm>
          <a:prstGeom prst="parallelogram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header1,</a:t>
            </a:r>
          </a:p>
          <a:p>
            <a:pPr algn="ctr"/>
            <a:r>
              <a:rPr lang="en-US" dirty="0" smtClean="0"/>
              <a:t>header2,</a:t>
            </a:r>
          </a:p>
          <a:p>
            <a:pPr algn="ctr"/>
            <a:r>
              <a:rPr lang="en-US" dirty="0" smtClean="0"/>
              <a:t>header3,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5486400" y="4114800"/>
            <a:ext cx="1905000" cy="1600200"/>
          </a:xfrm>
          <a:prstGeom prst="parallelogram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header1,</a:t>
            </a:r>
          </a:p>
          <a:p>
            <a:pPr algn="ctr"/>
            <a:r>
              <a:rPr lang="en-US" dirty="0" smtClean="0"/>
              <a:t>header2,</a:t>
            </a:r>
          </a:p>
          <a:p>
            <a:pPr algn="ctr"/>
            <a:r>
              <a:rPr lang="en-US" dirty="0" smtClean="0"/>
              <a:t>header3,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7803" y="594360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66603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67400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17" name="Frame 16"/>
          <p:cNvSpPr/>
          <p:nvPr/>
        </p:nvSpPr>
        <p:spPr>
          <a:xfrm>
            <a:off x="1600200" y="3810000"/>
            <a:ext cx="2209800" cy="2133600"/>
          </a:xfrm>
          <a:prstGeom prst="frame">
            <a:avLst>
              <a:gd name="adj1" fmla="val 39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19583 -0.0055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27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20468 -0.0046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-0.40417 -0.0055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27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1.48148E-6 L -0.4125 -0.00463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463 L 0.19965 0.00185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32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11111E-6 L 0.19167 -1.11111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build="p"/>
      <p:bldP spid="6" grpId="0" animBg="1"/>
      <p:bldP spid="6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7" grpId="0" animBg="1"/>
      <p:bldP spid="17" grpId="1" animBg="1"/>
      <p:bldP spid="1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29000" y="59436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err="1" smtClean="0"/>
              <a:t>Varattr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6" name="Parallelogram 5"/>
          <p:cNvSpPr/>
          <p:nvPr/>
        </p:nvSpPr>
        <p:spPr>
          <a:xfrm>
            <a:off x="1752600" y="4114800"/>
            <a:ext cx="1905000" cy="1600200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varattr1,</a:t>
            </a:r>
          </a:p>
          <a:p>
            <a:pPr algn="ctr"/>
            <a:r>
              <a:rPr lang="en-US" dirty="0" smtClean="0"/>
              <a:t>varattr2,</a:t>
            </a:r>
          </a:p>
          <a:p>
            <a:pPr algn="ctr"/>
            <a:r>
              <a:rPr lang="en-US" dirty="0" smtClean="0"/>
              <a:t>varattr3,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1" name="Parallelogram 10"/>
          <p:cNvSpPr/>
          <p:nvPr/>
        </p:nvSpPr>
        <p:spPr>
          <a:xfrm>
            <a:off x="3581400" y="4114800"/>
            <a:ext cx="1905000" cy="1600200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varattr1,</a:t>
            </a:r>
          </a:p>
          <a:p>
            <a:pPr algn="ctr"/>
            <a:r>
              <a:rPr lang="en-US" dirty="0" smtClean="0"/>
              <a:t>varattr2,</a:t>
            </a:r>
          </a:p>
          <a:p>
            <a:pPr algn="ctr"/>
            <a:r>
              <a:rPr lang="en-US" dirty="0" smtClean="0"/>
              <a:t>varattr3,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5486400" y="4114800"/>
            <a:ext cx="1905000" cy="1600200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varattr1,</a:t>
            </a:r>
          </a:p>
          <a:p>
            <a:pPr algn="ctr"/>
            <a:r>
              <a:rPr lang="en-US" dirty="0" smtClean="0"/>
              <a:t>varattr2,</a:t>
            </a:r>
          </a:p>
          <a:p>
            <a:pPr algn="ctr"/>
            <a:r>
              <a:rPr lang="en-US" dirty="0" smtClean="0"/>
              <a:t>varattr3,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7803" y="594360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66603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67400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8682" y="6324600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Variable: chaninfo1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4038600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Variable attributes are NOT preserved</a:t>
            </a:r>
          </a:p>
          <a:p>
            <a:pPr algn="ctr"/>
            <a:r>
              <a:rPr lang="en-US" sz="2400" b="1" dirty="0" smtClean="0"/>
              <a:t>(Design decision due to speed + other tool availability)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37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build="p"/>
      <p:bldP spid="6" grpId="1" animBg="1"/>
      <p:bldP spid="6" grpId="2" animBg="1"/>
      <p:bldP spid="11" grpId="0" animBg="1"/>
      <p:bldP spid="11" grpId="2" animBg="1"/>
      <p:bldP spid="12" grpId="0" animBg="1"/>
      <p:bldP spid="12" grpId="2" animBg="1"/>
      <p:bldP spid="13" grpId="1"/>
      <p:bldP spid="13" grpId="2"/>
      <p:bldP spid="14" grpId="0"/>
      <p:bldP spid="14" grpId="2"/>
      <p:bldP spid="15" grpId="0"/>
      <p:bldP spid="15" grpId="2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29000" y="59436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err="1" smtClean="0"/>
              <a:t>Chaninfo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6" name="Parallelogram 5"/>
          <p:cNvSpPr/>
          <p:nvPr/>
        </p:nvSpPr>
        <p:spPr>
          <a:xfrm>
            <a:off x="1752600" y="4114800"/>
            <a:ext cx="1905000" cy="1600200"/>
          </a:xfrm>
          <a:prstGeom prst="parallelogram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ChanVar</a:t>
            </a:r>
            <a:endParaRPr lang="en-US" b="1" dirty="0" smtClean="0"/>
          </a:p>
          <a:p>
            <a:pPr algn="ctr"/>
            <a:r>
              <a:rPr lang="en-US" dirty="0" smtClean="0"/>
              <a:t>chaninfo1,</a:t>
            </a:r>
          </a:p>
          <a:p>
            <a:pPr algn="ctr"/>
            <a:r>
              <a:rPr lang="en-US" dirty="0" smtClean="0"/>
              <a:t>chaninfo2,</a:t>
            </a:r>
          </a:p>
          <a:p>
            <a:pPr algn="ctr"/>
            <a:r>
              <a:rPr lang="en-US" dirty="0" smtClean="0"/>
              <a:t>chaninfo3,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1" name="Parallelogram 10"/>
          <p:cNvSpPr/>
          <p:nvPr/>
        </p:nvSpPr>
        <p:spPr>
          <a:xfrm>
            <a:off x="3581400" y="4114800"/>
            <a:ext cx="1905000" cy="1600200"/>
          </a:xfrm>
          <a:prstGeom prst="parallelogram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ChanVar</a:t>
            </a:r>
            <a:endParaRPr lang="en-US" dirty="0" smtClean="0"/>
          </a:p>
          <a:p>
            <a:pPr algn="ctr"/>
            <a:r>
              <a:rPr lang="en-US" dirty="0" smtClean="0"/>
              <a:t>chaninfo1,</a:t>
            </a:r>
          </a:p>
          <a:p>
            <a:pPr algn="ctr"/>
            <a:r>
              <a:rPr lang="en-US" dirty="0" smtClean="0"/>
              <a:t>chaninfo2,</a:t>
            </a:r>
          </a:p>
          <a:p>
            <a:pPr algn="ctr"/>
            <a:r>
              <a:rPr lang="en-US" dirty="0" smtClean="0"/>
              <a:t>chaninfo3,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5486400" y="4114800"/>
            <a:ext cx="1905000" cy="1600200"/>
          </a:xfrm>
          <a:prstGeom prst="parallelogram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ChanVar</a:t>
            </a:r>
            <a:endParaRPr lang="en-US" dirty="0" smtClean="0"/>
          </a:p>
          <a:p>
            <a:pPr algn="ctr"/>
            <a:r>
              <a:rPr lang="en-US" dirty="0" smtClean="0"/>
              <a:t>chaninfo1,</a:t>
            </a:r>
          </a:p>
          <a:p>
            <a:pPr algn="ctr"/>
            <a:r>
              <a:rPr lang="en-US" dirty="0" smtClean="0"/>
              <a:t>chaninfo2,</a:t>
            </a:r>
          </a:p>
          <a:p>
            <a:pPr algn="ctr"/>
            <a:r>
              <a:rPr lang="en-US" dirty="0" smtClean="0"/>
              <a:t>chaninfo3,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7803" y="594360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66603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67400" y="59436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17" name="Frame 16"/>
          <p:cNvSpPr/>
          <p:nvPr/>
        </p:nvSpPr>
        <p:spPr>
          <a:xfrm>
            <a:off x="1600200" y="3810000"/>
            <a:ext cx="2209800" cy="2133600"/>
          </a:xfrm>
          <a:prstGeom prst="frame">
            <a:avLst>
              <a:gd name="adj1" fmla="val 39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19583 -0.0055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27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20468 -0.0046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-0.40417 -0.0055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27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1.48148E-6 L -0.4125 -0.00463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463 L 0.19965 0.00185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32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11111E-6 L 0.19167 -1.11111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build="p"/>
      <p:bldP spid="6" grpId="0" animBg="1"/>
      <p:bldP spid="6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Metadata</a:t>
            </a:r>
          </a:p>
          <a:p>
            <a:pPr lvl="2"/>
            <a:r>
              <a:rPr lang="en-US" dirty="0" smtClean="0"/>
              <a:t>Assume: nobs</a:t>
            </a:r>
            <a:r>
              <a:rPr lang="en-US" dirty="0"/>
              <a:t> </a:t>
            </a:r>
            <a:r>
              <a:rPr lang="en-US" dirty="0" smtClean="0"/>
              <a:t>= 3</a:t>
            </a: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5181600"/>
            <a:ext cx="1524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04116"/>
              </p:ext>
            </p:extLst>
          </p:nvPr>
        </p:nvGraphicFramePr>
        <p:xfrm>
          <a:off x="7086600" y="2590800"/>
          <a:ext cx="914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17674"/>
              </p:ext>
            </p:extLst>
          </p:nvPr>
        </p:nvGraphicFramePr>
        <p:xfrm>
          <a:off x="10668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11875"/>
              </p:ext>
            </p:extLst>
          </p:nvPr>
        </p:nvGraphicFramePr>
        <p:xfrm>
          <a:off x="25146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3250"/>
              </p:ext>
            </p:extLst>
          </p:nvPr>
        </p:nvGraphicFramePr>
        <p:xfrm>
          <a:off x="39624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71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112E-17 3.7037E-7 L 0.49167 -0.008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-41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33334 0.158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791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How the </a:t>
            </a:r>
            <a:r>
              <a:rPr lang="en-US" dirty="0" err="1" smtClean="0"/>
              <a:t>diag</a:t>
            </a:r>
            <a:r>
              <a:rPr lang="en-US" dirty="0" smtClean="0"/>
              <a:t> is written</a:t>
            </a:r>
          </a:p>
          <a:p>
            <a:pPr lvl="1"/>
            <a:r>
              <a:rPr lang="en-US" dirty="0" smtClean="0"/>
              <a:t>Header Block (variables/strings)</a:t>
            </a:r>
          </a:p>
          <a:p>
            <a:pPr lvl="1"/>
            <a:r>
              <a:rPr lang="en-US" dirty="0" err="1" smtClean="0"/>
              <a:t>Chaninfo</a:t>
            </a:r>
            <a:r>
              <a:rPr lang="en-US" dirty="0" smtClean="0"/>
              <a:t> block </a:t>
            </a:r>
          </a:p>
          <a:p>
            <a:pPr lvl="1"/>
            <a:r>
              <a:rPr lang="en-US" dirty="0" smtClean="0"/>
              <a:t>Metadata block (record-specific info, i.e.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block (datum-specific info, i.e. </a:t>
            </a:r>
            <a:r>
              <a:rPr lang="en-US" dirty="0" err="1" smtClean="0"/>
              <a:t>obs</a:t>
            </a:r>
            <a:r>
              <a:rPr lang="en-US" dirty="0" smtClean="0"/>
              <a:t>, departure)</a:t>
            </a:r>
          </a:p>
          <a:p>
            <a:pPr marL="0" indent="0">
              <a:buNone/>
            </a:pPr>
            <a:r>
              <a:rPr lang="en-US" dirty="0" smtClean="0"/>
              <a:t>Data storage under new </a:t>
            </a:r>
            <a:r>
              <a:rPr lang="en-US" dirty="0" err="1" smtClean="0"/>
              <a:t>netcdf</a:t>
            </a:r>
            <a:r>
              <a:rPr lang="en-US" dirty="0" smtClean="0"/>
              <a:t> interface will take a slight change in thought </a:t>
            </a:r>
          </a:p>
          <a:p>
            <a:pPr lvl="1"/>
            <a:r>
              <a:rPr lang="en-US" dirty="0" smtClean="0"/>
              <a:t>Current radiance </a:t>
            </a:r>
            <a:r>
              <a:rPr lang="en-US" dirty="0" err="1" smtClean="0"/>
              <a:t>diags</a:t>
            </a:r>
            <a:r>
              <a:rPr lang="en-US" dirty="0" smtClean="0"/>
              <a:t> are record (e.g. footprint) based</a:t>
            </a:r>
          </a:p>
          <a:p>
            <a:pPr lvl="1"/>
            <a:r>
              <a:rPr lang="en-US" dirty="0" smtClean="0"/>
              <a:t>Current </a:t>
            </a:r>
            <a:r>
              <a:rPr lang="en-US" dirty="0" err="1" smtClean="0"/>
              <a:t>conventionals</a:t>
            </a:r>
            <a:r>
              <a:rPr lang="en-US" dirty="0" smtClean="0"/>
              <a:t> are datum (e.g. single T </a:t>
            </a:r>
            <a:r>
              <a:rPr lang="en-US" dirty="0" err="1" smtClean="0"/>
              <a:t>ob</a:t>
            </a:r>
            <a:r>
              <a:rPr lang="en-US" dirty="0" smtClean="0"/>
              <a:t>) based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9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Metadata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00800" y="4800600"/>
            <a:ext cx="1524000" cy="11055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16827"/>
              </p:ext>
            </p:extLst>
          </p:nvPr>
        </p:nvGraphicFramePr>
        <p:xfrm>
          <a:off x="7086600" y="2590800"/>
          <a:ext cx="914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26881"/>
              </p:ext>
            </p:extLst>
          </p:nvPr>
        </p:nvGraphicFramePr>
        <p:xfrm>
          <a:off x="10668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5335"/>
              </p:ext>
            </p:extLst>
          </p:nvPr>
        </p:nvGraphicFramePr>
        <p:xfrm>
          <a:off x="2514600" y="3962400"/>
          <a:ext cx="914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929538"/>
              </p:ext>
            </p:extLst>
          </p:nvPr>
        </p:nvGraphicFramePr>
        <p:xfrm>
          <a:off x="39624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06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384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2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93389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2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112E-17 3.7037E-7 L 0.49167 -0.008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325 0.0919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458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16" grpId="0"/>
      <p:bldP spid="17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Metadata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00800" y="5181600"/>
            <a:ext cx="1524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4610"/>
              </p:ext>
            </p:extLst>
          </p:nvPr>
        </p:nvGraphicFramePr>
        <p:xfrm>
          <a:off x="7086600" y="2590800"/>
          <a:ext cx="914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18964"/>
              </p:ext>
            </p:extLst>
          </p:nvPr>
        </p:nvGraphicFramePr>
        <p:xfrm>
          <a:off x="10668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73831"/>
              </p:ext>
            </p:extLst>
          </p:nvPr>
        </p:nvGraphicFramePr>
        <p:xfrm>
          <a:off x="3962400" y="3962400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mdvar1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06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384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93389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086600" y="4038600"/>
            <a:ext cx="914400" cy="1143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33334 0.1585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791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16" grpId="0"/>
      <p:bldP spid="17" grpId="0"/>
      <p:bldP spid="25" grpId="0"/>
      <p:bldP spid="6" grpId="0" animBg="1"/>
      <p:bldP spid="6" grpId="1" animBg="1"/>
      <p:bldP spid="6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Data2d</a:t>
            </a:r>
          </a:p>
          <a:p>
            <a:pPr lvl="2"/>
            <a:r>
              <a:rPr lang="en-US" dirty="0" smtClean="0"/>
              <a:t>Assume: nobs</a:t>
            </a:r>
            <a:r>
              <a:rPr lang="en-US" dirty="0"/>
              <a:t> </a:t>
            </a:r>
            <a:r>
              <a:rPr lang="en-US" dirty="0" smtClean="0"/>
              <a:t>= 3</a:t>
            </a: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5181600"/>
            <a:ext cx="1524000" cy="1143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1143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98011"/>
              </p:ext>
            </p:extLst>
          </p:nvPr>
        </p:nvGraphicFramePr>
        <p:xfrm>
          <a:off x="7086600" y="2590800"/>
          <a:ext cx="9906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33312"/>
              </p:ext>
            </p:extLst>
          </p:nvPr>
        </p:nvGraphicFramePr>
        <p:xfrm>
          <a:off x="9906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32676"/>
              </p:ext>
            </p:extLst>
          </p:nvPr>
        </p:nvGraphicFramePr>
        <p:xfrm>
          <a:off x="24384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25614"/>
              </p:ext>
            </p:extLst>
          </p:nvPr>
        </p:nvGraphicFramePr>
        <p:xfrm>
          <a:off x="38862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22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112E-17 3.7037E-7 L 0.49167 -0.008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-41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33334 0.158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791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Data2d</a:t>
            </a:r>
          </a:p>
          <a:p>
            <a:pPr lvl="2"/>
            <a:r>
              <a:rPr lang="en-US" dirty="0" smtClean="0"/>
              <a:t>Assume: nobs</a:t>
            </a:r>
            <a:r>
              <a:rPr lang="en-US" dirty="0"/>
              <a:t> </a:t>
            </a:r>
            <a:r>
              <a:rPr lang="en-US" dirty="0" smtClean="0"/>
              <a:t>= 3</a:t>
            </a: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4800600"/>
            <a:ext cx="1524000" cy="1143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762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4445"/>
              </p:ext>
            </p:extLst>
          </p:nvPr>
        </p:nvGraphicFramePr>
        <p:xfrm>
          <a:off x="7086600" y="2590800"/>
          <a:ext cx="99060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14283"/>
              </p:ext>
            </p:extLst>
          </p:nvPr>
        </p:nvGraphicFramePr>
        <p:xfrm>
          <a:off x="9906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19271"/>
              </p:ext>
            </p:extLst>
          </p:nvPr>
        </p:nvGraphicFramePr>
        <p:xfrm>
          <a:off x="2438400" y="3962400"/>
          <a:ext cx="9906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24703"/>
              </p:ext>
            </p:extLst>
          </p:nvPr>
        </p:nvGraphicFramePr>
        <p:xfrm>
          <a:off x="38862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0.02708 L 0.50417 -0.0032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-152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3.7037E-7 L 0.34583 0.1030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513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Concatenation Methods:</a:t>
            </a:r>
          </a:p>
          <a:p>
            <a:pPr lvl="1"/>
            <a:r>
              <a:rPr lang="en-US" dirty="0" smtClean="0"/>
              <a:t>Data2d</a:t>
            </a:r>
          </a:p>
          <a:p>
            <a:pPr lvl="2"/>
            <a:r>
              <a:rPr lang="en-US" dirty="0" smtClean="0"/>
              <a:t>Assume: nobs</a:t>
            </a:r>
            <a:r>
              <a:rPr lang="en-US" dirty="0"/>
              <a:t> </a:t>
            </a:r>
            <a:r>
              <a:rPr lang="en-US" dirty="0" smtClean="0"/>
              <a:t>= 3</a:t>
            </a: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5181600"/>
            <a:ext cx="1524000" cy="1143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400800" y="4038600"/>
            <a:ext cx="1524000" cy="1143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2971800"/>
            <a:ext cx="1524000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00266"/>
              </p:ext>
            </p:extLst>
          </p:nvPr>
        </p:nvGraphicFramePr>
        <p:xfrm>
          <a:off x="7086600" y="2590800"/>
          <a:ext cx="9906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73474"/>
              </p:ext>
            </p:extLst>
          </p:nvPr>
        </p:nvGraphicFramePr>
        <p:xfrm>
          <a:off x="9906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36155"/>
              </p:ext>
            </p:extLst>
          </p:nvPr>
        </p:nvGraphicFramePr>
        <p:xfrm>
          <a:off x="3886200" y="3962400"/>
          <a:ext cx="990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200"/>
                <a:gridCol w="330200"/>
                <a:gridCol w="330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d2dvar1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72153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950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2803" y="572153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4139" y="6336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Concatenated File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06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38400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93389" y="6096000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nobs =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021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65833 -0.1747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87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65452 0.08333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416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0.49532 0.08333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7" y="416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33334 0.1585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791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0.32864 0.08333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416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 animBg="1"/>
      <p:bldP spid="23" grpId="0" animBg="1"/>
      <p:bldP spid="10" grpId="0" animBg="1"/>
      <p:bldP spid="9" grpId="0"/>
      <p:bldP spid="9" grpId="1"/>
      <p:bldP spid="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16" grpId="0"/>
      <p:bldP spid="17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73086"/>
            <a:ext cx="7696200" cy="44665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2872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Easy-to-use </a:t>
            </a:r>
            <a:r>
              <a:rPr lang="en-US" dirty="0" err="1" smtClean="0"/>
              <a:t>NetCDF</a:t>
            </a:r>
            <a:r>
              <a:rPr lang="en-US" dirty="0" smtClean="0"/>
              <a:t> reading library</a:t>
            </a:r>
          </a:p>
          <a:p>
            <a:pPr lvl="1"/>
            <a:r>
              <a:rPr lang="en-US" dirty="0" smtClean="0"/>
              <a:t>Data agnostic – this can be used on any </a:t>
            </a:r>
            <a:r>
              <a:rPr lang="en-US" dirty="0" err="1" smtClean="0"/>
              <a:t>NetCDF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Simple API: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you’re feeling scared, you can also allocate yourself!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3276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914400" y="4038600"/>
            <a:ext cx="7620000" cy="1600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integer(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i_long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dimension(:),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::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var_stor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integer(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i_long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),dimension(:,:),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::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var_stor_2d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nc_diag_read_init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("test.nc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nc_diag_read_get_var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var_stor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nc_diag_read_get_var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myvar2d”, var_stor_2d)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nc_diag_read_close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306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15833 -0.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5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1" animBg="1"/>
      <p:bldP spid="7" grpId="2" animBg="1"/>
      <p:bldP spid="7" grpId="3" animBg="1"/>
      <p:bldP spid="9" grpId="0" animBg="1"/>
      <p:bldP spid="9" grpId="1" animBg="1"/>
      <p:bldP spid="10" grpId="0" animBg="1"/>
      <p:bldP spid="10" grpId="1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4" y="2373086"/>
            <a:ext cx="7727852" cy="44849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45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Other “advanced” features:</a:t>
            </a:r>
          </a:p>
          <a:p>
            <a:pPr lvl="1"/>
            <a:r>
              <a:rPr lang="en-US" dirty="0" smtClean="0"/>
              <a:t>Files: state-based open, </a:t>
            </a:r>
            <a:r>
              <a:rPr lang="en-US" b="1" dirty="0" smtClean="0"/>
              <a:t>push/pop</a:t>
            </a:r>
            <a:r>
              <a:rPr lang="en-US" dirty="0" smtClean="0"/>
              <a:t> open/close, independent ID open</a:t>
            </a:r>
          </a:p>
          <a:p>
            <a:pPr lvl="1"/>
            <a:r>
              <a:rPr lang="en-US" dirty="0" smtClean="0"/>
              <a:t>Dimensions:</a:t>
            </a:r>
          </a:p>
          <a:p>
            <a:pPr lvl="2"/>
            <a:r>
              <a:rPr lang="en-US" dirty="0" smtClean="0"/>
              <a:t>Check for existence</a:t>
            </a:r>
          </a:p>
          <a:p>
            <a:pPr lvl="2"/>
            <a:r>
              <a:rPr lang="en-US" dirty="0" smtClean="0"/>
              <a:t>Fetch dimension data </a:t>
            </a:r>
            <a:r>
              <a:rPr lang="en-US" b="1" dirty="0" smtClean="0"/>
              <a:t>all at once</a:t>
            </a:r>
            <a:r>
              <a:rPr lang="en-US" dirty="0" smtClean="0"/>
              <a:t> (auto-</a:t>
            </a:r>
            <a:r>
              <a:rPr lang="en-US" dirty="0" err="1" smtClean="0"/>
              <a:t>alloc</a:t>
            </a:r>
            <a:r>
              <a:rPr lang="en-US" dirty="0" smtClean="0"/>
              <a:t> and normal </a:t>
            </a:r>
            <a:r>
              <a:rPr lang="en-US" dirty="0" err="1" smtClean="0"/>
              <a:t>alloc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Variables:</a:t>
            </a:r>
          </a:p>
          <a:p>
            <a:pPr lvl="2"/>
            <a:r>
              <a:rPr lang="en-US" dirty="0" smtClean="0"/>
              <a:t>Check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r>
              <a:rPr lang="en-US" dirty="0" smtClean="0"/>
              <a:t> for existence</a:t>
            </a:r>
          </a:p>
          <a:p>
            <a:pPr lvl="2"/>
            <a:r>
              <a:rPr lang="en-US" dirty="0" smtClean="0"/>
              <a:t>Fetch type, </a:t>
            </a:r>
            <a:r>
              <a:rPr lang="en-US" dirty="0" err="1" smtClean="0"/>
              <a:t>ndims</a:t>
            </a:r>
            <a:r>
              <a:rPr lang="en-US" dirty="0" smtClean="0"/>
              <a:t> and dimensions for a variable</a:t>
            </a:r>
          </a:p>
          <a:p>
            <a:pPr lvl="2"/>
            <a:r>
              <a:rPr lang="en-US" dirty="0" smtClean="0"/>
              <a:t>Get all variable names</a:t>
            </a:r>
          </a:p>
          <a:p>
            <a:pPr lvl="2"/>
            <a:r>
              <a:rPr lang="en-US" dirty="0" smtClean="0"/>
              <a:t>Get variable data</a:t>
            </a:r>
            <a:r>
              <a:rPr lang="en-US" dirty="0"/>
              <a:t> </a:t>
            </a:r>
            <a:r>
              <a:rPr lang="en-US" b="1" dirty="0"/>
              <a:t>all at once</a:t>
            </a:r>
            <a:r>
              <a:rPr lang="en-US" dirty="0" smtClean="0"/>
              <a:t> (auto-</a:t>
            </a:r>
            <a:r>
              <a:rPr lang="en-US" dirty="0" err="1" smtClean="0"/>
              <a:t>alloc</a:t>
            </a:r>
            <a:r>
              <a:rPr lang="en-US" dirty="0" smtClean="0"/>
              <a:t> and normal </a:t>
            </a:r>
            <a:r>
              <a:rPr lang="en-US" dirty="0" err="1" smtClean="0"/>
              <a:t>alloc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Attributes (global AND variable):</a:t>
            </a:r>
          </a:p>
          <a:p>
            <a:pPr lvl="2"/>
            <a:r>
              <a:rPr lang="en-US" dirty="0" smtClean="0"/>
              <a:t>Check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FF0000"/>
                </a:solidFill>
              </a:rPr>
              <a:t>assert</a:t>
            </a:r>
            <a:r>
              <a:rPr lang="en-US" dirty="0"/>
              <a:t> </a:t>
            </a:r>
            <a:r>
              <a:rPr lang="en-US" dirty="0" smtClean="0"/>
              <a:t>for existence</a:t>
            </a:r>
          </a:p>
          <a:p>
            <a:pPr lvl="2"/>
            <a:r>
              <a:rPr lang="en-US" dirty="0" smtClean="0"/>
              <a:t>Fetch type and length of attribute</a:t>
            </a:r>
          </a:p>
          <a:p>
            <a:pPr lvl="2"/>
            <a:r>
              <a:rPr lang="en-US" dirty="0" smtClean="0"/>
              <a:t>Fetch attribute data</a:t>
            </a:r>
            <a:r>
              <a:rPr lang="en-US" dirty="0"/>
              <a:t> </a:t>
            </a:r>
            <a:r>
              <a:rPr lang="en-US" b="1" dirty="0"/>
              <a:t>all at once</a:t>
            </a:r>
            <a:r>
              <a:rPr lang="en-US" dirty="0" smtClean="0"/>
              <a:t> </a:t>
            </a:r>
            <a:r>
              <a:rPr lang="en-US" dirty="0"/>
              <a:t>(auto-</a:t>
            </a:r>
            <a:r>
              <a:rPr lang="en-US" dirty="0" err="1"/>
              <a:t>alloc</a:t>
            </a:r>
            <a:r>
              <a:rPr lang="en-US" dirty="0"/>
              <a:t> and normal </a:t>
            </a:r>
            <a:r>
              <a:rPr lang="en-US" dirty="0" err="1"/>
              <a:t>alloc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89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  <p:bldP spid="5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/>
              <a:t>Easy to use resource file “toggling”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Linkable Fortran library</a:t>
            </a:r>
            <a:endParaRPr lang="en-US" dirty="0"/>
          </a:p>
          <a:p>
            <a:r>
              <a:rPr lang="en-US" dirty="0" smtClean="0"/>
              <a:t>Simple </a:t>
            </a:r>
            <a:r>
              <a:rPr lang="en-US" dirty="0"/>
              <a:t>API: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4495800"/>
            <a:ext cx="76200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nc_diag_load_resource_file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test_valid.json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("myvar1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 print *,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myvar1“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nc_diag_close_resource_file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15851 -0.4666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2333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1" animBg="1"/>
      <p:bldP spid="9" grpId="2" animBg="1"/>
      <p:bldP spid="9" grpId="3" animBg="1"/>
      <p:bldP spid="10" grpId="0" animBg="1"/>
      <p:bldP spid="10" grpId="1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090"/>
            <a:ext cx="7886700" cy="52504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Move to a datum-based approach for both radiances and conventional</a:t>
            </a:r>
          </a:p>
          <a:p>
            <a:pPr lvl="1"/>
            <a:r>
              <a:rPr lang="en-US" dirty="0" smtClean="0"/>
              <a:t>Will result in redundant entries of metadata (each radiance will have a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Internal compression makes this a non-issue for disk space</a:t>
            </a:r>
          </a:p>
          <a:p>
            <a:pPr lvl="1"/>
            <a:r>
              <a:rPr lang="en-US" i="1" dirty="0" smtClean="0"/>
              <a:t>Every observation (radiance or conventional) will have a ‘Record Locator’ akin to a VIN </a:t>
            </a:r>
            <a:r>
              <a:rPr lang="en-US" i="1" dirty="0" err="1" smtClean="0"/>
              <a:t>numer</a:t>
            </a:r>
            <a:r>
              <a:rPr lang="en-US" i="1" dirty="0" smtClean="0"/>
              <a:t> </a:t>
            </a:r>
          </a:p>
          <a:p>
            <a:pPr lvl="2"/>
            <a:r>
              <a:rPr lang="en-US" i="1" dirty="0" err="1" smtClean="0"/>
              <a:t>I.e</a:t>
            </a:r>
            <a:r>
              <a:rPr lang="en-US" i="1" dirty="0" smtClean="0"/>
              <a:t> YYYYMMDDHHMMSS{</a:t>
            </a:r>
            <a:r>
              <a:rPr lang="en-US" i="1" dirty="0" err="1" smtClean="0"/>
              <a:t>inst_platform</a:t>
            </a:r>
            <a:r>
              <a:rPr lang="en-US" i="1" dirty="0" smtClean="0"/>
              <a:t>}</a:t>
            </a:r>
          </a:p>
          <a:p>
            <a:pPr lvl="2"/>
            <a:r>
              <a:rPr lang="en-US" i="1" dirty="0" smtClean="0"/>
              <a:t>20150708150459airs_aqua</a:t>
            </a:r>
          </a:p>
          <a:p>
            <a:pPr lvl="1"/>
            <a:r>
              <a:rPr lang="en-US" dirty="0" smtClean="0"/>
              <a:t>Since </a:t>
            </a:r>
            <a:r>
              <a:rPr lang="en-US" dirty="0" err="1" smtClean="0"/>
              <a:t>obs</a:t>
            </a:r>
            <a:r>
              <a:rPr lang="en-US" dirty="0" smtClean="0"/>
              <a:t> will likely be written in order by record, reconstruction to record space is pretty easy</a:t>
            </a:r>
          </a:p>
          <a:p>
            <a:pPr marL="0" indent="0">
              <a:buNone/>
            </a:pPr>
            <a:r>
              <a:rPr lang="en-US" dirty="0" err="1" smtClean="0"/>
              <a:t>NetCDF</a:t>
            </a:r>
            <a:r>
              <a:rPr lang="en-US" dirty="0"/>
              <a:t> </a:t>
            </a:r>
            <a:r>
              <a:rPr lang="en-US" dirty="0" smtClean="0"/>
              <a:t>v4 is chosen</a:t>
            </a:r>
          </a:p>
          <a:p>
            <a:pPr lvl="1"/>
            <a:r>
              <a:rPr lang="en-US" dirty="0" smtClean="0"/>
              <a:t>Simply, it’s the latest version</a:t>
            </a:r>
          </a:p>
          <a:p>
            <a:pPr lvl="1"/>
            <a:r>
              <a:rPr lang="en-US" dirty="0" smtClean="0"/>
              <a:t>Even more simply, it’s what we use for our model fields so no new libraries were required for us</a:t>
            </a:r>
          </a:p>
          <a:p>
            <a:pPr lvl="1"/>
            <a:r>
              <a:rPr lang="en-US" dirty="0" smtClean="0"/>
              <a:t>NC4 is an extension of HDF-5 (so HDF5 can read </a:t>
            </a:r>
            <a:r>
              <a:rPr lang="en-US" dirty="0" err="1" smtClean="0"/>
              <a:t>NetCDF</a:t>
            </a:r>
            <a:r>
              <a:rPr lang="en-US" dirty="0" smtClean="0"/>
              <a:t> 4 files)</a:t>
            </a:r>
          </a:p>
          <a:p>
            <a:pPr lvl="2"/>
            <a:r>
              <a:rPr lang="en-US" dirty="0" smtClean="0"/>
              <a:t>Navy uses H5, so in theory, they could write their files in the same format if they wanted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JSON file: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3900" y="3124200"/>
            <a:ext cx="7620000" cy="3505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"info" 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"author" : "Albert Huang",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"description" : "This is a test resource file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"timestamp" : "Wednesday, August 12th, 10:00 AM",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"organization" : "NASA"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"variables" 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"myvar1" : true,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"myvar2" : false,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"myvar3" 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5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JSON file: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2109" y="3192780"/>
            <a:ext cx="2810691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variables" 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"myvar1" : true,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"myvar2" : false,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"myvar3" 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5105400"/>
            <a:ext cx="76200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nc_diag_load_resource_file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test_valid.json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("myvar1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 print *,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myvar1“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nc_diag_close_resource_file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0600" y="3192780"/>
            <a:ext cx="3352800" cy="1211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myvar1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JSON file: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2109" y="3192780"/>
            <a:ext cx="2810691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variables" 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"myvar1" :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"myvar2" : </a:t>
            </a:r>
            <a:r>
              <a:rPr lang="en-US" sz="16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"myvar3" 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5105400"/>
            <a:ext cx="76200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nc_diag_load_resource_file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test_valid.json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("myvar1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 print *,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myvar1“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nc_diag_close_resource_file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0600" y="3192780"/>
            <a:ext cx="3352800" cy="1211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JSON file: (note that myvar2 is gone)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2109" y="3192780"/>
            <a:ext cx="2810691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variables" 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"myvar1" :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"myvar3" 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5105400"/>
            <a:ext cx="76200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nc_diag_load_resource_file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test_valid.json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("myvar1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 print *,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myvar1“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myvar2"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nc_diag_load_check_variable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myvar3"))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*, 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myvar3"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nc_diag_close_resource_file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0600" y="3192780"/>
            <a:ext cx="3352800" cy="1211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myvar3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uiExpand="1" build="p"/>
      <p:bldP spid="3" grpId="0" animBg="1"/>
      <p:bldP spid="3" grpId="1" animBg="1"/>
      <p:bldP spid="4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Tool to add variable and global attributes into </a:t>
            </a:r>
            <a:r>
              <a:rPr lang="en-US" dirty="0" err="1" smtClean="0"/>
              <a:t>NetCDF</a:t>
            </a:r>
            <a:r>
              <a:rPr lang="en-US" dirty="0" smtClean="0"/>
              <a:t> files via resource file!</a:t>
            </a:r>
          </a:p>
          <a:p>
            <a:r>
              <a:rPr lang="en-US" dirty="0"/>
              <a:t>Python based t</a:t>
            </a:r>
            <a:r>
              <a:rPr lang="en-US" dirty="0" smtClean="0"/>
              <a:t>ool</a:t>
            </a:r>
          </a:p>
          <a:p>
            <a:r>
              <a:rPr lang="en-US" dirty="0" smtClean="0"/>
              <a:t>Easy to use: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914400" y="4953000"/>
            <a:ext cx="78486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nc_diag_attr.py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RESOURCE.json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test1.nc test2.nc …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944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15851 -0.6333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3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  <p:bldP spid="10" grpId="1" animBg="1"/>
      <p:bldP spid="10" grpId="2" animBg="1"/>
      <p:bldP spid="10" grpId="3" animBg="1"/>
      <p:bldP spid="3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More JSON: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1554" y="2438400"/>
            <a:ext cx="4720046" cy="434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"myvar1" : 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"myvar2" : false,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"myvar3" : true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global_attributes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"attr1" : 123,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"attr2" : 123.45,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"attr3" : "string here"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variable_attributes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chaninfosimple_ibyte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hello_from_python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"yay!",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python_data_float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123.456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2819400"/>
            <a:ext cx="2006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Note how we are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using the same</a:t>
            </a:r>
          </a:p>
          <a:p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b="1" dirty="0" smtClean="0">
                <a:solidFill>
                  <a:schemeClr val="bg1"/>
                </a:solidFill>
              </a:rPr>
              <a:t>ile for </a:t>
            </a:r>
            <a:r>
              <a:rPr lang="en-US" b="1" dirty="0" err="1" smtClean="0">
                <a:solidFill>
                  <a:schemeClr val="bg1"/>
                </a:solidFill>
              </a:rPr>
              <a:t>nc_diag_res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More JSON: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1554" y="2438400"/>
            <a:ext cx="4720046" cy="312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global_attributes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"attr1" : 123,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"attr2" : 123.45,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"attr3" : "string here"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variable_attributes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“test"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hello_from_python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"yay!",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python_data_float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123.456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5943600"/>
            <a:ext cx="5943600" cy="838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nc_diag_attr.py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test1.nc</a:t>
            </a: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ncdump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test1.nc | less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2971800"/>
            <a:ext cx="4114800" cy="289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variables: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byte test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nchans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test:hello_from_python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"yay!"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test:python_data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123 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test:python_data_float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123.456 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global attributes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:attr2 = 123.45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:attr3 = "string here"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:attr1 = 123 ;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6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More JSON: (note effect of non-existent </a:t>
            </a:r>
            <a:r>
              <a:rPr lang="en-US" dirty="0" err="1" smtClean="0"/>
              <a:t>vars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7200" y="3276600"/>
            <a:ext cx="4720046" cy="2590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global_attributes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"attr1" : 123,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variable_attributes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asdf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hello_from_python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"yay!",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python_data_float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123.456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5943600"/>
            <a:ext cx="5943600" cy="838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nc_diag_attr.py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attr.json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test1.nc</a:t>
            </a: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ncdump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test1.nc | less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3276600"/>
            <a:ext cx="4114800" cy="190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variables: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byte test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nchans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global attributes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attr1 = 123 ;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85800" y="4419600"/>
            <a:ext cx="6096000" cy="1066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31377" y="4495800"/>
            <a:ext cx="182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Post-</a:t>
            </a:r>
          </a:p>
          <a:p>
            <a:pPr algn="ctr"/>
            <a:r>
              <a:rPr lang="en-US" sz="2800" b="1" dirty="0" smtClean="0"/>
              <a:t>Processing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3623" y="5562600"/>
            <a:ext cx="60960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85800" y="990600"/>
            <a:ext cx="6096000" cy="3352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applied!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990600"/>
            <a:ext cx="44196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5562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3623" y="3276600"/>
            <a:ext cx="4419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2133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2123182"/>
            <a:ext cx="144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GSI</a:t>
            </a:r>
          </a:p>
          <a:p>
            <a:pPr algn="ctr"/>
            <a:r>
              <a:rPr lang="en-US" sz="3200" b="1" dirty="0" smtClean="0"/>
              <a:t>Writing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552182"/>
            <a:ext cx="1598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Data</a:t>
            </a:r>
          </a:p>
          <a:p>
            <a:pPr algn="ctr"/>
            <a:r>
              <a:rPr lang="en-US" sz="3200" b="1" dirty="0" smtClean="0"/>
              <a:t>Reading</a:t>
            </a:r>
            <a:endParaRPr lang="en-US" sz="3200" b="1" dirty="0"/>
          </a:p>
        </p:txBody>
      </p:sp>
      <p:sp>
        <p:nvSpPr>
          <p:cNvPr id="17" name="Curved Left Arrow 16"/>
          <p:cNvSpPr/>
          <p:nvPr/>
        </p:nvSpPr>
        <p:spPr>
          <a:xfrm>
            <a:off x="5127171" y="1447800"/>
            <a:ext cx="511629" cy="1295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916066">
            <a:off x="5562600" y="1309301"/>
            <a:ext cx="11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</a:t>
            </a:r>
          </a:p>
          <a:p>
            <a:r>
              <a:rPr lang="en-US" b="1" dirty="0" smtClean="0"/>
              <a:t>selected</a:t>
            </a:r>
          </a:p>
          <a:p>
            <a:r>
              <a:rPr lang="en-US" b="1" dirty="0" smtClean="0"/>
              <a:t>with</a:t>
            </a:r>
            <a:endParaRPr lang="en-US" b="1" dirty="0"/>
          </a:p>
        </p:txBody>
      </p:sp>
      <p:sp>
        <p:nvSpPr>
          <p:cNvPr id="19" name="Curved Left Arrow 18"/>
          <p:cNvSpPr/>
          <p:nvPr/>
        </p:nvSpPr>
        <p:spPr>
          <a:xfrm>
            <a:off x="5105400" y="3048000"/>
            <a:ext cx="511629" cy="990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0916066">
            <a:off x="5637185" y="3087842"/>
            <a:ext cx="11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</a:t>
            </a:r>
          </a:p>
          <a:p>
            <a:r>
              <a:rPr lang="en-US" b="1" dirty="0" err="1" smtClean="0"/>
              <a:t>concat’d</a:t>
            </a:r>
            <a:endParaRPr lang="en-US" b="1" dirty="0" smtClean="0"/>
          </a:p>
          <a:p>
            <a:r>
              <a:rPr lang="en-US" b="1" dirty="0" smtClean="0"/>
              <a:t>with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79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1" grpId="0" animBg="1"/>
      <p:bldP spid="3" grpId="0" animBg="1"/>
      <p:bldP spid="4" grpId="0"/>
      <p:bldP spid="12" grpId="0"/>
      <p:bldP spid="17" grpId="0" animBg="1"/>
      <p:bldP spid="18" grpId="0"/>
      <p:bldP spid="19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(if not all) code is done, but…</a:t>
            </a:r>
          </a:p>
          <a:p>
            <a:pPr lvl="1"/>
            <a:r>
              <a:rPr lang="en-US" dirty="0" smtClean="0"/>
              <a:t>Buggy!</a:t>
            </a:r>
          </a:p>
          <a:p>
            <a:pPr lvl="1"/>
            <a:r>
              <a:rPr lang="en-US" dirty="0" smtClean="0"/>
              <a:t>Still being testing and integrated</a:t>
            </a:r>
          </a:p>
          <a:p>
            <a:pPr lvl="1"/>
            <a:r>
              <a:rPr lang="en-US" i="1" dirty="0" smtClean="0"/>
              <a:t>Very</a:t>
            </a:r>
            <a:r>
              <a:rPr lang="en-US" dirty="0" smtClean="0"/>
              <a:t> alpha stage</a:t>
            </a:r>
          </a:p>
          <a:p>
            <a:r>
              <a:rPr lang="en-US" dirty="0" smtClean="0"/>
              <a:t>For the daredevils: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github.com/alberthdev/nclayer/tree/testing/crazywip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2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clayer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Albert Huang</a:t>
            </a:r>
          </a:p>
          <a:p>
            <a:r>
              <a:rPr lang="en-US" dirty="0" smtClean="0"/>
              <a:t>Summer 2015</a:t>
            </a:r>
          </a:p>
          <a:p>
            <a:r>
              <a:rPr lang="en-US" dirty="0" smtClean="0"/>
              <a:t>SSAI/NASA GSFC for GMAO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rough overview of </a:t>
            </a:r>
            <a:r>
              <a:rPr lang="en-US" dirty="0" err="1" smtClean="0"/>
              <a:t>nclayer</a:t>
            </a:r>
            <a:r>
              <a:rPr lang="en-US" dirty="0" smtClean="0"/>
              <a:t> – more to come!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</a:t>
            </a:r>
            <a:r>
              <a:rPr lang="en-US" dirty="0" smtClean="0"/>
              <a:t>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46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Old: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Open(4, file=filename)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diagbuf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cenlat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((lcw4crtm .and. sea) .or.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.or.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diagbuf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(23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clw_guess_retrieval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diagbuf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(23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surface(1)%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snow_depth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 snow depth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i=1,nchanl_diag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diagbufchan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(1,i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tb_obs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ich_diag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Enddo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write(4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diagbuf,diagbufchan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NetCDF</a:t>
            </a:r>
            <a:r>
              <a:rPr lang="en-US" dirty="0" smtClean="0"/>
              <a:t> </a:t>
            </a:r>
            <a:r>
              <a:rPr lang="en-US" dirty="0" err="1" smtClean="0"/>
              <a:t>Diag</a:t>
            </a:r>
            <a:r>
              <a:rPr lang="en-US" dirty="0" smtClean="0"/>
              <a:t>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 smtClean="0"/>
              <a:t>New:</a:t>
            </a:r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nc_diag_init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diag_rad_file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i=1,nchanl_diag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("Latitude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cenlat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Snow_Depth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",surface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)%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snow_depth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clw_guess_retrieval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", 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clw_guess_retrieval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nc_diag_metadata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("Observation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tb_obs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ich_diag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Enddo</a:t>
            </a: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nc_diag_write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NetCDF</a:t>
            </a:r>
            <a:r>
              <a:rPr lang="en-US" dirty="0" smtClean="0"/>
              <a:t> </a:t>
            </a:r>
            <a:r>
              <a:rPr lang="en-US" dirty="0" err="1" smtClean="0"/>
              <a:t>Diag</a:t>
            </a:r>
            <a:r>
              <a:rPr lang="en-US" dirty="0" smtClean="0"/>
              <a:t>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write </a:t>
            </a:r>
            <a:r>
              <a:rPr lang="en-US" dirty="0" err="1" smtClean="0"/>
              <a:t>nproc</a:t>
            </a:r>
            <a:r>
              <a:rPr lang="en-US" dirty="0" smtClean="0"/>
              <a:t> </a:t>
            </a:r>
            <a:r>
              <a:rPr lang="en-US" dirty="0" err="1" smtClean="0"/>
              <a:t>diag</a:t>
            </a:r>
            <a:r>
              <a:rPr lang="en-US" dirty="0" smtClean="0"/>
              <a:t> files for radiances</a:t>
            </a:r>
          </a:p>
          <a:p>
            <a:r>
              <a:rPr lang="en-US" dirty="0" smtClean="0"/>
              <a:t>Will write </a:t>
            </a:r>
            <a:r>
              <a:rPr lang="en-US" dirty="0" err="1" smtClean="0"/>
              <a:t>nproc</a:t>
            </a:r>
            <a:r>
              <a:rPr lang="en-US" dirty="0" smtClean="0"/>
              <a:t> x n-type (e.g. </a:t>
            </a:r>
            <a:r>
              <a:rPr lang="en-US" dirty="0" err="1" smtClean="0"/>
              <a:t>gps</a:t>
            </a:r>
            <a:r>
              <a:rPr lang="en-US" dirty="0" smtClean="0"/>
              <a:t>, t, </a:t>
            </a:r>
            <a:r>
              <a:rPr lang="en-US" dirty="0" err="1" smtClean="0"/>
              <a:t>uv</a:t>
            </a:r>
            <a:r>
              <a:rPr lang="en-US" dirty="0" smtClean="0"/>
              <a:t>) for conventional</a:t>
            </a:r>
          </a:p>
          <a:p>
            <a:pPr lvl="1"/>
            <a:r>
              <a:rPr lang="en-US" dirty="0" smtClean="0"/>
              <a:t>Splitting conventional files up further at the </a:t>
            </a:r>
            <a:r>
              <a:rPr lang="en-US" dirty="0" err="1" smtClean="0"/>
              <a:t>nproc</a:t>
            </a:r>
            <a:r>
              <a:rPr lang="en-US" dirty="0" smtClean="0"/>
              <a:t>-level</a:t>
            </a:r>
          </a:p>
          <a:p>
            <a:r>
              <a:rPr lang="en-US" dirty="0" smtClean="0"/>
              <a:t>Files will be concatenated in similar manner as current binary files</a:t>
            </a:r>
          </a:p>
        </p:txBody>
      </p:sp>
    </p:spTree>
    <p:extLst>
      <p:ext uri="{BB962C8B-B14F-4D97-AF65-F5344CB8AC3E}">
        <p14:creationId xmlns:p14="http://schemas.microsoft.com/office/powerpoint/2010/main" val="31917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16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GSI Writing:</a:t>
            </a:r>
          </a:p>
          <a:p>
            <a:pPr lvl="1"/>
            <a:r>
              <a:rPr lang="en-US" dirty="0" smtClean="0"/>
              <a:t>Writing is being implemented in several setup routines</a:t>
            </a:r>
          </a:p>
          <a:p>
            <a:pPr lvl="2"/>
            <a:r>
              <a:rPr lang="en-US" dirty="0" smtClean="0"/>
              <a:t>T, </a:t>
            </a:r>
            <a:r>
              <a:rPr lang="en-US" dirty="0" err="1" smtClean="0"/>
              <a:t>uv</a:t>
            </a:r>
            <a:r>
              <a:rPr lang="en-US" dirty="0" smtClean="0"/>
              <a:t>, </a:t>
            </a:r>
            <a:r>
              <a:rPr lang="en-US" dirty="0" err="1" smtClean="0"/>
              <a:t>gps</a:t>
            </a:r>
            <a:r>
              <a:rPr lang="en-US" dirty="0" smtClean="0"/>
              <a:t>, rad </a:t>
            </a:r>
          </a:p>
          <a:p>
            <a:pPr lvl="1"/>
            <a:r>
              <a:rPr lang="en-US" dirty="0" smtClean="0"/>
              <a:t>Being driven by a </a:t>
            </a:r>
            <a:r>
              <a:rPr lang="en-US" dirty="0" err="1" smtClean="0"/>
              <a:t>gsiparm.anl</a:t>
            </a:r>
            <a:r>
              <a:rPr lang="en-US" dirty="0" smtClean="0"/>
              <a:t> logical switch</a:t>
            </a:r>
          </a:p>
          <a:p>
            <a:pPr marL="0" indent="0">
              <a:buNone/>
            </a:pPr>
            <a:r>
              <a:rPr lang="en-US" dirty="0" smtClean="0"/>
              <a:t>Reading:</a:t>
            </a:r>
          </a:p>
          <a:p>
            <a:pPr lvl="1"/>
            <a:r>
              <a:rPr lang="en-US" dirty="0" smtClean="0"/>
              <a:t>Fortran subroutines (</a:t>
            </a:r>
            <a:r>
              <a:rPr lang="en-US" dirty="0" err="1" smtClean="0"/>
              <a:t>read_radiag</a:t>
            </a:r>
            <a:r>
              <a:rPr lang="en-US" dirty="0" smtClean="0"/>
              <a:t>_*) has been updated to invisibly read </a:t>
            </a:r>
            <a:r>
              <a:rPr lang="en-US" dirty="0" err="1" smtClean="0"/>
              <a:t>netcdf</a:t>
            </a:r>
            <a:r>
              <a:rPr lang="en-US" dirty="0" smtClean="0"/>
              <a:t> files (no change major to user)</a:t>
            </a:r>
          </a:p>
          <a:p>
            <a:pPr lvl="1"/>
            <a:r>
              <a:rPr lang="en-US" dirty="0" smtClean="0"/>
              <a:t>Still need to consider conventional reader</a:t>
            </a:r>
          </a:p>
          <a:p>
            <a:pPr lvl="1"/>
            <a:r>
              <a:rPr lang="en-US" dirty="0" smtClean="0"/>
              <a:t>Need to consider reading in GSI (observer) and </a:t>
            </a:r>
            <a:r>
              <a:rPr lang="en-US" dirty="0" err="1" smtClean="0"/>
              <a:t>EnKF</a:t>
            </a:r>
            <a:r>
              <a:rPr lang="en-US" dirty="0" smtClean="0"/>
              <a:t>, also would prefer to break heritage </a:t>
            </a:r>
            <a:r>
              <a:rPr lang="en-US" dirty="0" err="1" smtClean="0"/>
              <a:t>postprocessing</a:t>
            </a:r>
            <a:r>
              <a:rPr lang="en-US" dirty="0" smtClean="0"/>
              <a:t> as little as possible</a:t>
            </a:r>
          </a:p>
          <a:p>
            <a:pPr lvl="1"/>
            <a:r>
              <a:rPr lang="en-US" dirty="0" smtClean="0"/>
              <a:t>Will hopefully result in readers in python, </a:t>
            </a:r>
            <a:r>
              <a:rPr lang="en-US" dirty="0" err="1" smtClean="0"/>
              <a:t>idl</a:t>
            </a:r>
            <a:r>
              <a:rPr lang="en-US" dirty="0" smtClean="0"/>
              <a:t>, </a:t>
            </a:r>
            <a:r>
              <a:rPr lang="en-US" dirty="0" err="1" smtClean="0"/>
              <a:t>fortran</a:t>
            </a:r>
            <a:r>
              <a:rPr lang="en-US" dirty="0" smtClean="0"/>
              <a:t>, etc. that don’t break when something new is added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00747"/>
            <a:ext cx="5686034" cy="4424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Need buy-in</a:t>
            </a:r>
          </a:p>
          <a:p>
            <a:pPr lvl="1"/>
            <a:r>
              <a:rPr lang="en-US" dirty="0" smtClean="0"/>
              <a:t>this won’t succeed without commitment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://www.anvilmediainc.com/wp-content/uploads/gar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34" y="1783249"/>
            <a:ext cx="3457966" cy="40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nclayer</a:t>
            </a:r>
            <a:r>
              <a:rPr lang="en-US" dirty="0" smtClean="0"/>
              <a:t> = </a:t>
            </a:r>
            <a:r>
              <a:rPr lang="en-US" b="1" dirty="0" err="1" smtClean="0"/>
              <a:t>N</a:t>
            </a:r>
            <a:r>
              <a:rPr lang="en-US" dirty="0" err="1" smtClean="0"/>
              <a:t>et</a:t>
            </a:r>
            <a:r>
              <a:rPr lang="en-US" b="1" dirty="0" err="1" smtClean="0"/>
              <a:t>C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b="1" dirty="0" smtClean="0"/>
              <a:t>L</a:t>
            </a:r>
            <a:r>
              <a:rPr lang="en-US" dirty="0" smtClean="0"/>
              <a:t>ayer</a:t>
            </a:r>
          </a:p>
          <a:p>
            <a:r>
              <a:rPr lang="en-US" dirty="0" smtClean="0"/>
              <a:t>Data storage flexibility</a:t>
            </a:r>
          </a:p>
          <a:p>
            <a:r>
              <a:rPr lang="en-US" dirty="0" smtClean="0"/>
              <a:t>Small to moderate overhead</a:t>
            </a:r>
          </a:p>
          <a:p>
            <a:r>
              <a:rPr lang="en-US" dirty="0"/>
              <a:t>Simple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Read, write, manipulate</a:t>
            </a:r>
          </a:p>
          <a:p>
            <a:pPr lvl="1"/>
            <a:r>
              <a:rPr lang="en-US" dirty="0" smtClean="0"/>
              <a:t>“Focus on your data, not on the format!”</a:t>
            </a:r>
          </a:p>
          <a:p>
            <a:r>
              <a:rPr lang="en-US" dirty="0" smtClean="0"/>
              <a:t>Easier to use (in terms of data)</a:t>
            </a:r>
          </a:p>
          <a:p>
            <a:pPr lvl="1"/>
            <a:r>
              <a:rPr lang="en-US" dirty="0" smtClean="0"/>
              <a:t>Python, IDL, etc…</a:t>
            </a:r>
          </a:p>
          <a:p>
            <a:r>
              <a:rPr lang="en-US" b="1" dirty="0" smtClean="0"/>
              <a:t>Standardization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990600"/>
            <a:ext cx="44196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3276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3623" y="2133600"/>
            <a:ext cx="4419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33600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“Development order”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28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85800" y="5562600"/>
            <a:ext cx="6096000" cy="1066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31377" y="5599093"/>
            <a:ext cx="182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Post-</a:t>
            </a:r>
          </a:p>
          <a:p>
            <a:pPr algn="ctr"/>
            <a:r>
              <a:rPr lang="en-US" sz="2800" b="1" dirty="0" smtClean="0"/>
              <a:t>Processing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4419600"/>
            <a:ext cx="6096000" cy="1066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31377" y="4456093"/>
            <a:ext cx="182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</a:t>
            </a:r>
          </a:p>
          <a:p>
            <a:pPr algn="ctr"/>
            <a:r>
              <a:rPr lang="en-US" sz="2800" b="1" dirty="0" smtClean="0"/>
              <a:t>Selection</a:t>
            </a: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83623" y="3276600"/>
            <a:ext cx="60960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85800" y="990600"/>
            <a:ext cx="6096000" cy="2209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990600"/>
            <a:ext cx="44196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3276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3623" y="2133600"/>
            <a:ext cx="4419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1513582"/>
            <a:ext cx="144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Data</a:t>
            </a:r>
          </a:p>
          <a:p>
            <a:pPr algn="ctr"/>
            <a:r>
              <a:rPr lang="en-US" sz="3200" b="1" dirty="0" smtClean="0"/>
              <a:t>Writing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3266182"/>
            <a:ext cx="1598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Data</a:t>
            </a:r>
          </a:p>
          <a:p>
            <a:pPr algn="ctr"/>
            <a:r>
              <a:rPr lang="en-US" sz="3200" b="1" dirty="0" smtClean="0"/>
              <a:t>Reading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50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3" grpId="0" animBg="1"/>
      <p:bldP spid="14" grpId="0"/>
      <p:bldP spid="11" grpId="0" animBg="1"/>
      <p:bldP spid="3" grpId="0" animBg="1"/>
      <p:bldP spid="4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nclayer</a:t>
            </a:r>
            <a:r>
              <a:rPr lang="en-US" dirty="0" smtClean="0"/>
              <a:t> “collection”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990600"/>
            <a:ext cx="44196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3276600"/>
            <a:ext cx="44196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nc_diag_read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3623" y="2133600"/>
            <a:ext cx="4419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nc_diag_cat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623" y="4419600"/>
            <a:ext cx="4419600" cy="1066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nc_diag_res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83623" y="5562600"/>
            <a:ext cx="4419600" cy="1066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nc_diag_attr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Easy-to-use </a:t>
            </a:r>
            <a:r>
              <a:rPr lang="en-US" dirty="0" err="1" smtClean="0"/>
              <a:t>NetCDF</a:t>
            </a:r>
            <a:r>
              <a:rPr lang="en-US" dirty="0" smtClean="0"/>
              <a:t> writing layer library for data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NetCDF</a:t>
            </a:r>
            <a:r>
              <a:rPr lang="en-US" dirty="0" smtClean="0"/>
              <a:t> “mess”</a:t>
            </a:r>
          </a:p>
          <a:p>
            <a:pPr lvl="1"/>
            <a:r>
              <a:rPr lang="en-US" dirty="0" smtClean="0"/>
              <a:t>Accepts scalars and arrays, writes data</a:t>
            </a:r>
          </a:p>
          <a:p>
            <a:r>
              <a:rPr lang="en-US" dirty="0"/>
              <a:t>Linkable </a:t>
            </a:r>
            <a:r>
              <a:rPr lang="en-US" dirty="0" smtClean="0"/>
              <a:t>Fortran library</a:t>
            </a:r>
          </a:p>
          <a:p>
            <a:r>
              <a:rPr lang="en-US" dirty="0" smtClean="0"/>
              <a:t>Main “goal” for this project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28600" y="1143000"/>
            <a:ext cx="9525000" cy="1219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nc_diag_write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211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6666 0.0333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8" grpId="0" animBg="1"/>
      <p:bldP spid="9" grpId="0" animBg="1"/>
      <p:bldP spid="10" grpId="0" animBg="1"/>
      <p:bldP spid="5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2945</Words>
  <Application>Microsoft Office PowerPoint</Application>
  <PresentationFormat>On-screen Show (4:3)</PresentationFormat>
  <Paragraphs>832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Courier New</vt:lpstr>
      <vt:lpstr>Office Theme</vt:lpstr>
      <vt:lpstr>NetCDF Diag (stat) Files</vt:lpstr>
      <vt:lpstr>So why now?</vt:lpstr>
      <vt:lpstr>Data Storing</vt:lpstr>
      <vt:lpstr>New NetCDF Files</vt:lpstr>
      <vt:lpstr>nclayer!</vt:lpstr>
      <vt:lpstr>Motivation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“collection”</vt:lpstr>
      <vt:lpstr>nclayer applied!</vt:lpstr>
      <vt:lpstr>nclayer status</vt:lpstr>
      <vt:lpstr>The end!</vt:lpstr>
      <vt:lpstr>Diag writing</vt:lpstr>
      <vt:lpstr>NetCDF Diag Writing</vt:lpstr>
      <vt:lpstr>NetCDF Diag Writing</vt:lpstr>
      <vt:lpstr>Implementation progress</vt:lpstr>
      <vt:lpstr>Worries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nclayer!</dc:title>
  <dc:creator>Albert</dc:creator>
  <cp:lastModifiedBy>McCarty, Will (GSFC-6101)</cp:lastModifiedBy>
  <cp:revision>72</cp:revision>
  <dcterms:created xsi:type="dcterms:W3CDTF">2015-08-18T01:56:36Z</dcterms:created>
  <dcterms:modified xsi:type="dcterms:W3CDTF">2015-08-26T12:38:02Z</dcterms:modified>
</cp:coreProperties>
</file>